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45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7C4F"/>
    <a:srgbClr val="FCD44A"/>
    <a:srgbClr val="FFD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/>
    <p:restoredTop sz="93369"/>
  </p:normalViewPr>
  <p:slideViewPr>
    <p:cSldViewPr snapToGrid="0" snapToObjects="1">
      <p:cViewPr varScale="1">
        <p:scale>
          <a:sx n="22" d="100"/>
          <a:sy n="22" d="100"/>
        </p:scale>
        <p:origin x="1904" y="288"/>
      </p:cViewPr>
      <p:guideLst>
        <p:guide orient="horz" pos="10345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8E4DE-5C39-9948-9685-782D9E89F53F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3B32-ECEB-7F45-A880-B3F08DBB2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3B32-ECEB-7F45-A880-B3F08DBB26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5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4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0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7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7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9FA4-CB4F-1A40-BE74-02D51D3A7D1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9BD7-7F8A-7C45-80EC-DE232888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6D94A7-54AB-3E4B-B8B6-07C6C1392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782" y="2039983"/>
            <a:ext cx="3598817" cy="359881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6965D8-3F19-384A-83B0-DC9D8A10BC85}"/>
              </a:ext>
            </a:extLst>
          </p:cNvPr>
          <p:cNvSpPr/>
          <p:nvPr/>
        </p:nvSpPr>
        <p:spPr>
          <a:xfrm>
            <a:off x="0" y="28542343"/>
            <a:ext cx="43891200" cy="4376057"/>
          </a:xfrm>
          <a:prstGeom prst="rect">
            <a:avLst/>
          </a:prstGeom>
          <a:solidFill>
            <a:srgbClr val="A97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7B2C795-E50D-F44D-9277-DA3220E415E8}"/>
              </a:ext>
            </a:extLst>
          </p:cNvPr>
          <p:cNvSpPr txBox="1">
            <a:spLocks/>
          </p:cNvSpPr>
          <p:nvPr/>
        </p:nvSpPr>
        <p:spPr>
          <a:xfrm>
            <a:off x="2710687" y="29032087"/>
            <a:ext cx="26708792" cy="89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  <a:latin typeface="Corbel" panose="020B0503020204020204" pitchFamily="34" charset="0"/>
                <a:ea typeface="Palatino" pitchFamily="2" charset="77"/>
              </a:rPr>
              <a:t>For instructions and resources, go to: https://</a:t>
            </a:r>
            <a:r>
              <a:rPr lang="en-US" sz="4000" dirty="0" err="1">
                <a:solidFill>
                  <a:schemeClr val="bg1"/>
                </a:solidFill>
                <a:latin typeface="Corbel" panose="020B0503020204020204" pitchFamily="34" charset="0"/>
                <a:ea typeface="Palatino" pitchFamily="2" charset="77"/>
              </a:rPr>
              <a:t>www.lymn.ca</a:t>
            </a:r>
            <a:r>
              <a:rPr lang="en-US" sz="4000" dirty="0">
                <a:solidFill>
                  <a:schemeClr val="bg1"/>
                </a:solidFill>
                <a:latin typeface="Corbel" panose="020B0503020204020204" pitchFamily="34" charset="0"/>
                <a:ea typeface="Palatino" pitchFamily="2" charset="77"/>
              </a:rPr>
              <a:t>/post/how-to-scientific-poster-template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508F892-7F95-F544-B8D0-DA5466E168AE}"/>
              </a:ext>
            </a:extLst>
          </p:cNvPr>
          <p:cNvSpPr txBox="1">
            <a:spLocks/>
          </p:cNvSpPr>
          <p:nvPr/>
        </p:nvSpPr>
        <p:spPr>
          <a:xfrm>
            <a:off x="2547403" y="6659566"/>
            <a:ext cx="18940998" cy="51515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dirty="0">
                <a:latin typeface="Corbel" panose="020B0503020204020204" pitchFamily="34" charset="0"/>
                <a:ea typeface="Palatino" pitchFamily="2" charset="77"/>
              </a:rPr>
              <a:t>SCIENTIFIC POSTER TEMPLATE</a:t>
            </a:r>
            <a:br>
              <a:rPr lang="en-US" sz="14000" b="1" dirty="0">
                <a:latin typeface="Corbel" panose="020B0503020204020204" pitchFamily="34" charset="0"/>
                <a:ea typeface="Palatino" pitchFamily="2" charset="77"/>
              </a:rPr>
            </a:br>
            <a:r>
              <a:rPr lang="en-US" sz="16000" b="1" dirty="0">
                <a:latin typeface="Corbel" panose="020B0503020204020204" pitchFamily="34" charset="0"/>
                <a:ea typeface="Palatino" pitchFamily="2" charset="77"/>
              </a:rPr>
              <a:t>4:3 (landscape)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5EBEF49-C379-CF48-9CBE-D9D9B0DA064A}"/>
              </a:ext>
            </a:extLst>
          </p:cNvPr>
          <p:cNvSpPr txBox="1">
            <a:spLocks/>
          </p:cNvSpPr>
          <p:nvPr/>
        </p:nvSpPr>
        <p:spPr>
          <a:xfrm>
            <a:off x="22015268" y="12880610"/>
            <a:ext cx="15962811" cy="4652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200" b="1" dirty="0">
                <a:latin typeface="Corbel" panose="020B0503020204020204" pitchFamily="34" charset="0"/>
                <a:ea typeface="Palatino" pitchFamily="2" charset="77"/>
              </a:rPr>
              <a:t>Suitable for poster sizes: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7200" dirty="0">
                <a:latin typeface="Corbel" panose="020B0503020204020204" pitchFamily="34" charset="0"/>
                <a:ea typeface="Palatino" pitchFamily="2" charset="77"/>
              </a:rPr>
              <a:t>48 x 36 inches or  121.92 x 91.44 cm</a:t>
            </a:r>
            <a:endParaRPr lang="en-US" sz="7200" dirty="0">
              <a:latin typeface="Corbel" panose="020B0503020204020204" pitchFamily="34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8ABD6BE-F327-7F42-9F15-D04B78FE58C4}"/>
              </a:ext>
            </a:extLst>
          </p:cNvPr>
          <p:cNvSpPr txBox="1">
            <a:spLocks/>
          </p:cNvSpPr>
          <p:nvPr/>
        </p:nvSpPr>
        <p:spPr>
          <a:xfrm>
            <a:off x="22015269" y="16386803"/>
            <a:ext cx="14194971" cy="790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200" b="1" dirty="0">
                <a:latin typeface="Corbel" panose="020B0503020204020204" pitchFamily="34" charset="0"/>
                <a:ea typeface="Palatino" pitchFamily="2" charset="77"/>
              </a:rPr>
              <a:t>Features: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7200" dirty="0">
                <a:latin typeface="Corbel" panose="020B0503020204020204" pitchFamily="34" charset="0"/>
                <a:ea typeface="Palatino" pitchFamily="2" charset="77"/>
              </a:rPr>
              <a:t>3 columns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7200" dirty="0">
                <a:latin typeface="Corbel" panose="020B0503020204020204" pitchFamily="34" charset="0"/>
                <a:ea typeface="Palatino" pitchFamily="2" charset="77"/>
              </a:rPr>
              <a:t>8 sections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7200" dirty="0">
                <a:latin typeface="Corbel" panose="020B0503020204020204" pitchFamily="34" charset="0"/>
                <a:ea typeface="Palatino" pitchFamily="2" charset="77"/>
              </a:rPr>
              <a:t>up to 5 figures or images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7200" dirty="0">
                <a:latin typeface="Corbel" panose="020B0503020204020204" pitchFamily="34" charset="0"/>
                <a:ea typeface="Palatino" pitchFamily="2" charset="77"/>
              </a:rPr>
              <a:t>up to 670 words or more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EAB222E-88DE-2E40-A2DF-50F2501FC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688" y="12078423"/>
            <a:ext cx="17536742" cy="13152556"/>
          </a:xfrm>
          <a:prstGeom prst="rect">
            <a:avLst/>
          </a:prstGeom>
          <a:ln w="1270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4953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067831B8-C3EB-9749-897E-B9125042F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0036" y="28229955"/>
            <a:ext cx="3240453" cy="324045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A5608A7-4220-8F4B-B20E-744D08B1F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0143" y="3013683"/>
            <a:ext cx="7843086" cy="16694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8DA0A53-2A66-6747-BF4D-1FF7FA7F4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5865"/>
            <a:ext cx="4745844" cy="47458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A7471B-C1CD-3E48-B0D3-1E5449D9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520" y="1245327"/>
            <a:ext cx="31394400" cy="2626359"/>
          </a:xfrm>
        </p:spPr>
        <p:txBody>
          <a:bodyPr anchor="t">
            <a:normAutofit/>
          </a:bodyPr>
          <a:lstStyle/>
          <a:p>
            <a:pPr>
              <a:lnSpc>
                <a:spcPts val="9000"/>
              </a:lnSpc>
            </a:pPr>
            <a:r>
              <a:rPr lang="en-US" sz="7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Please Use Title Case: After the First Word, Articles, Conjunctions, and Prepositions Not More than Five Letters Long Must All Be Lower Case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FE7B1B-9D91-EA43-87B0-10D75A275311}"/>
              </a:ext>
            </a:extLst>
          </p:cNvPr>
          <p:cNvSpPr txBox="1">
            <a:spLocks/>
          </p:cNvSpPr>
          <p:nvPr/>
        </p:nvSpPr>
        <p:spPr>
          <a:xfrm>
            <a:off x="4327144" y="3833916"/>
            <a:ext cx="31394400" cy="56572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Surname01,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; Surname02,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; Surname03,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; Surname04,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; Surname05,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; Surname 06,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Firstname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CE838C-3B7B-1149-B8D4-44477C1C7B3E}"/>
              </a:ext>
            </a:extLst>
          </p:cNvPr>
          <p:cNvSpPr txBox="1">
            <a:spLocks/>
          </p:cNvSpPr>
          <p:nvPr/>
        </p:nvSpPr>
        <p:spPr>
          <a:xfrm>
            <a:off x="4363720" y="4432300"/>
            <a:ext cx="31394400" cy="6517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Meakins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Palatino" pitchFamily="2" charset="77"/>
                <a:ea typeface="Palatino" pitchFamily="2" charset="77"/>
              </a:rPr>
              <a:t>-Christie Laboratories, Research Institute of the McGill University Health Centre, Montreal, Quebec, Canada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43FDD4-BB06-E548-900F-E19D5EEBB119}"/>
              </a:ext>
            </a:extLst>
          </p:cNvPr>
          <p:cNvGrpSpPr/>
          <p:nvPr/>
        </p:nvGrpSpPr>
        <p:grpSpPr>
          <a:xfrm>
            <a:off x="805543" y="5638800"/>
            <a:ext cx="13911371" cy="1630489"/>
            <a:chOff x="805543" y="5638800"/>
            <a:chExt cx="13911371" cy="163048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1CDE35E2-965E-E145-BA5D-8F201BE160FB}"/>
                </a:ext>
              </a:extLst>
            </p:cNvPr>
            <p:cNvSpPr txBox="1">
              <a:spLocks/>
            </p:cNvSpPr>
            <p:nvPr/>
          </p:nvSpPr>
          <p:spPr>
            <a:xfrm>
              <a:off x="805543" y="6280006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Introduction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CF799F9-E2A8-414F-BCDE-4AAF29516A24}"/>
                </a:ext>
              </a:extLst>
            </p:cNvPr>
            <p:cNvCxnSpPr>
              <a:cxnSpLocks/>
            </p:cNvCxnSpPr>
            <p:nvPr/>
          </p:nvCxnSpPr>
          <p:spPr>
            <a:xfrm>
              <a:off x="928914" y="5638800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BD043B0-F2F3-7245-994B-2358C3903B10}"/>
              </a:ext>
            </a:extLst>
          </p:cNvPr>
          <p:cNvSpPr txBox="1"/>
          <p:nvPr/>
        </p:nvSpPr>
        <p:spPr>
          <a:xfrm>
            <a:off x="812800" y="7338232"/>
            <a:ext cx="13766800" cy="62478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111 words 760 characters. Tempus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id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tellus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integer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pellentesque.Varius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egetdolor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conge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</a:p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elementum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etiam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suspendisse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interdum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posuere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sit. Habitant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senectus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netus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malesuada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Consectetur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sollicitudin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nih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commodo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facilisi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vehicula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236E3DB-410A-AB4F-B284-1C83FDEECD23}"/>
              </a:ext>
            </a:extLst>
          </p:cNvPr>
          <p:cNvGrpSpPr/>
          <p:nvPr/>
        </p:nvGrpSpPr>
        <p:grpSpPr>
          <a:xfrm>
            <a:off x="838200" y="14402161"/>
            <a:ext cx="13871457" cy="1547031"/>
            <a:chOff x="780143" y="14401800"/>
            <a:chExt cx="13871457" cy="154703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22B5EB3-B41E-FD4A-9E77-57E98E841CAF}"/>
                </a:ext>
              </a:extLst>
            </p:cNvPr>
            <p:cNvCxnSpPr>
              <a:cxnSpLocks/>
            </p:cNvCxnSpPr>
            <p:nvPr/>
          </p:nvCxnSpPr>
          <p:spPr>
            <a:xfrm>
              <a:off x="863600" y="14401800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DFC8C907-6F4B-1F45-A338-41C4991CEEB6}"/>
                </a:ext>
              </a:extLst>
            </p:cNvPr>
            <p:cNvSpPr txBox="1">
              <a:spLocks/>
            </p:cNvSpPr>
            <p:nvPr/>
          </p:nvSpPr>
          <p:spPr>
            <a:xfrm>
              <a:off x="780143" y="14959548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Hypothesis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C0AC7FA-5C3A-114D-9D33-E4CEED68EDF6}"/>
              </a:ext>
            </a:extLst>
          </p:cNvPr>
          <p:cNvSpPr txBox="1"/>
          <p:nvPr/>
        </p:nvSpPr>
        <p:spPr>
          <a:xfrm>
            <a:off x="803275" y="16152031"/>
            <a:ext cx="13766800" cy="62478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111 words 760 characters. Tempus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id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tellus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integer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pellentesque.Varius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egetdolor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conge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</a:p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elementum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etiam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suspendisse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interdum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posuere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sit. Habitant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senectus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netus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malesuada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Consectetur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sollicitudin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nih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commodo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facilisi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vehicula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AF55482-E0D5-C94E-91A5-514D89F417F2}"/>
              </a:ext>
            </a:extLst>
          </p:cNvPr>
          <p:cNvGrpSpPr/>
          <p:nvPr/>
        </p:nvGrpSpPr>
        <p:grpSpPr>
          <a:xfrm>
            <a:off x="838200" y="23241000"/>
            <a:ext cx="13871457" cy="1547031"/>
            <a:chOff x="805543" y="23241000"/>
            <a:chExt cx="13871457" cy="1547031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EDB1A94-1417-824A-B78A-67539ADA92F8}"/>
                </a:ext>
              </a:extLst>
            </p:cNvPr>
            <p:cNvCxnSpPr>
              <a:cxnSpLocks/>
            </p:cNvCxnSpPr>
            <p:nvPr/>
          </p:nvCxnSpPr>
          <p:spPr>
            <a:xfrm>
              <a:off x="889000" y="23241000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2B41008F-CDB3-8246-A9C4-8321A2C3A265}"/>
                </a:ext>
              </a:extLst>
            </p:cNvPr>
            <p:cNvSpPr txBox="1">
              <a:spLocks/>
            </p:cNvSpPr>
            <p:nvPr/>
          </p:nvSpPr>
          <p:spPr>
            <a:xfrm>
              <a:off x="805543" y="23798748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Objectives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F729EB3-4A45-A24B-884D-1D656C22ABE7}"/>
              </a:ext>
            </a:extLst>
          </p:cNvPr>
          <p:cNvSpPr txBox="1"/>
          <p:nvPr/>
        </p:nvSpPr>
        <p:spPr>
          <a:xfrm>
            <a:off x="828675" y="24991231"/>
            <a:ext cx="13766800" cy="62478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111 words 760 characters. Tempus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id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tellus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integer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pellentesque.Varius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egetdolor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conge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</a:p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elementum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etiam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suspendisse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interdum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posuere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ipsum dolor sit. Habitant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senectus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netus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malesuada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Consectetur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tristiqu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sollicitudin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nih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commodo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facilisi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vehicula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E183A5C-9C2A-D047-84D9-C84A9C64B728}"/>
              </a:ext>
            </a:extLst>
          </p:cNvPr>
          <p:cNvGrpSpPr/>
          <p:nvPr/>
        </p:nvGrpSpPr>
        <p:grpSpPr>
          <a:xfrm>
            <a:off x="14993257" y="5633527"/>
            <a:ext cx="13846057" cy="1630489"/>
            <a:chOff x="14993257" y="5698841"/>
            <a:chExt cx="13846057" cy="1630489"/>
          </a:xfrm>
        </p:grpSpPr>
        <p:sp>
          <p:nvSpPr>
            <p:cNvPr id="29" name="Title 1">
              <a:extLst>
                <a:ext uri="{FF2B5EF4-FFF2-40B4-BE49-F238E27FC236}">
                  <a16:creationId xmlns:a16="http://schemas.microsoft.com/office/drawing/2014/main" id="{6CFE31D6-B72E-BB4E-AF14-98F8A97652DA}"/>
                </a:ext>
              </a:extLst>
            </p:cNvPr>
            <p:cNvSpPr txBox="1">
              <a:spLocks/>
            </p:cNvSpPr>
            <p:nvPr/>
          </p:nvSpPr>
          <p:spPr>
            <a:xfrm>
              <a:off x="14993257" y="6340047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Methods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8069BC4-E428-3B42-AAB3-F6F1DF44C310}"/>
                </a:ext>
              </a:extLst>
            </p:cNvPr>
            <p:cNvCxnSpPr>
              <a:cxnSpLocks/>
            </p:cNvCxnSpPr>
            <p:nvPr/>
          </p:nvCxnSpPr>
          <p:spPr>
            <a:xfrm>
              <a:off x="15051314" y="5698841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8A6A282-B4FA-F743-A145-CCD3E15B908F}"/>
              </a:ext>
            </a:extLst>
          </p:cNvPr>
          <p:cNvGrpSpPr/>
          <p:nvPr/>
        </p:nvGrpSpPr>
        <p:grpSpPr>
          <a:xfrm>
            <a:off x="29141057" y="5648041"/>
            <a:ext cx="13878714" cy="1597832"/>
            <a:chOff x="14895286" y="5633527"/>
            <a:chExt cx="13878714" cy="1597832"/>
          </a:xfrm>
        </p:grpSpPr>
        <p:sp>
          <p:nvSpPr>
            <p:cNvPr id="36" name="Title 1">
              <a:extLst>
                <a:ext uri="{FF2B5EF4-FFF2-40B4-BE49-F238E27FC236}">
                  <a16:creationId xmlns:a16="http://schemas.microsoft.com/office/drawing/2014/main" id="{D05B3B54-AB61-054B-AE60-0A81FC989962}"/>
                </a:ext>
              </a:extLst>
            </p:cNvPr>
            <p:cNvSpPr txBox="1">
              <a:spLocks/>
            </p:cNvSpPr>
            <p:nvPr/>
          </p:nvSpPr>
          <p:spPr>
            <a:xfrm>
              <a:off x="14895286" y="6242076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Results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1C7DDAF-96BD-0D4B-B631-041637244D72}"/>
                </a:ext>
              </a:extLst>
            </p:cNvPr>
            <p:cNvCxnSpPr>
              <a:cxnSpLocks/>
            </p:cNvCxnSpPr>
            <p:nvPr/>
          </p:nvCxnSpPr>
          <p:spPr>
            <a:xfrm>
              <a:off x="14986000" y="5633527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D1652118-684C-6A4A-AC1B-C696DD12E63B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5047232" y="7338231"/>
            <a:ext cx="13680000" cy="881379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83F5122-7F4C-8C44-AC92-940068AF69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47230" y="22399894"/>
            <a:ext cx="6696000" cy="615929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CFE12D2-A607-2F4D-8D3B-7D5796CE0419}"/>
              </a:ext>
            </a:extLst>
          </p:cNvPr>
          <p:cNvSpPr txBox="1"/>
          <p:nvPr/>
        </p:nvSpPr>
        <p:spPr>
          <a:xfrm>
            <a:off x="15027275" y="16666566"/>
            <a:ext cx="13766800" cy="5409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100 words 736 characters.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Tellusin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hac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habitasse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platea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dictumst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vestibulum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est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cras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tincidunt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lobortis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Vivamus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augue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dictum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Consectetur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lorem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donec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massa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sapien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molestie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lectus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vestibulum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mattis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tincidunt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ornare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massa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egestas.Tellus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hac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habitasse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platea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dictumst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vestibulum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est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cras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tincidunt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lobortis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Vivamus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augue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dictum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Tempus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urnaid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arcuac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tellus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integer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8A5EF0-65B5-0449-8EF1-5BB35351ABC1}"/>
              </a:ext>
            </a:extLst>
          </p:cNvPr>
          <p:cNvSpPr txBox="1"/>
          <p:nvPr/>
        </p:nvSpPr>
        <p:spPr>
          <a:xfrm>
            <a:off x="15003236" y="29081434"/>
            <a:ext cx="13766800" cy="5409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54 words 346 characters. Lorem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donens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massa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sapien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molestie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feugiat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lectus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vestibulum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mattis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sed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ullamcorper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tincidunt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ornare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massa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egestas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met port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dolor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commodo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facilisi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nullam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vehicula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F6FB37-320A-C041-9CDF-0ADD50D015FE}"/>
              </a:ext>
            </a:extLst>
          </p:cNvPr>
          <p:cNvSpPr txBox="1"/>
          <p:nvPr/>
        </p:nvSpPr>
        <p:spPr>
          <a:xfrm>
            <a:off x="29155571" y="7332395"/>
            <a:ext cx="13990864" cy="29546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60 words 400 characters.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dolor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congue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3DBD4D-1D30-314B-860C-49F4413A6FB2}"/>
              </a:ext>
            </a:extLst>
          </p:cNvPr>
          <p:cNvGrpSpPr/>
          <p:nvPr/>
        </p:nvGrpSpPr>
        <p:grpSpPr>
          <a:xfrm>
            <a:off x="29075743" y="16585790"/>
            <a:ext cx="13878714" cy="1597832"/>
            <a:chOff x="14895286" y="5633527"/>
            <a:chExt cx="13878714" cy="1597832"/>
          </a:xfrm>
        </p:grpSpPr>
        <p:sp>
          <p:nvSpPr>
            <p:cNvPr id="49" name="Title 1">
              <a:extLst>
                <a:ext uri="{FF2B5EF4-FFF2-40B4-BE49-F238E27FC236}">
                  <a16:creationId xmlns:a16="http://schemas.microsoft.com/office/drawing/2014/main" id="{948AB5B3-007D-AC4B-BDC4-31B26F2B60A4}"/>
                </a:ext>
              </a:extLst>
            </p:cNvPr>
            <p:cNvSpPr txBox="1">
              <a:spLocks/>
            </p:cNvSpPr>
            <p:nvPr/>
          </p:nvSpPr>
          <p:spPr>
            <a:xfrm>
              <a:off x="14895286" y="6242076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Conclusions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FB3784-4364-3747-B03D-FBFC08B0108A}"/>
                </a:ext>
              </a:extLst>
            </p:cNvPr>
            <p:cNvCxnSpPr>
              <a:cxnSpLocks/>
            </p:cNvCxnSpPr>
            <p:nvPr/>
          </p:nvCxnSpPr>
          <p:spPr>
            <a:xfrm>
              <a:off x="14986000" y="5633527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FF20E3E-CD25-CB45-B795-CF487765AFFE}"/>
              </a:ext>
            </a:extLst>
          </p:cNvPr>
          <p:cNvSpPr txBox="1"/>
          <p:nvPr/>
        </p:nvSpPr>
        <p:spPr>
          <a:xfrm>
            <a:off x="29090257" y="18270144"/>
            <a:ext cx="13990864" cy="29546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60 words 400 characters.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dolor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congue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CBAB67-853A-B44B-8503-A685FA4FCF69}"/>
              </a:ext>
            </a:extLst>
          </p:cNvPr>
          <p:cNvGrpSpPr/>
          <p:nvPr/>
        </p:nvGrpSpPr>
        <p:grpSpPr>
          <a:xfrm>
            <a:off x="29093886" y="21449398"/>
            <a:ext cx="13878714" cy="1597832"/>
            <a:chOff x="14895286" y="5633527"/>
            <a:chExt cx="13878714" cy="1597832"/>
          </a:xfrm>
        </p:grpSpPr>
        <p:sp>
          <p:nvSpPr>
            <p:cNvPr id="53" name="Title 1">
              <a:extLst>
                <a:ext uri="{FF2B5EF4-FFF2-40B4-BE49-F238E27FC236}">
                  <a16:creationId xmlns:a16="http://schemas.microsoft.com/office/drawing/2014/main" id="{559E7EDE-3CC4-4D43-92C8-314EA497E80C}"/>
                </a:ext>
              </a:extLst>
            </p:cNvPr>
            <p:cNvSpPr txBox="1">
              <a:spLocks/>
            </p:cNvSpPr>
            <p:nvPr/>
          </p:nvSpPr>
          <p:spPr>
            <a:xfrm>
              <a:off x="14895286" y="6242076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Future Directions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3658BD0-F1FC-7741-B849-D9ED56644116}"/>
                </a:ext>
              </a:extLst>
            </p:cNvPr>
            <p:cNvCxnSpPr>
              <a:cxnSpLocks/>
            </p:cNvCxnSpPr>
            <p:nvPr/>
          </p:nvCxnSpPr>
          <p:spPr>
            <a:xfrm>
              <a:off x="14986000" y="5633527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1E9C276F-B4CF-A343-A93F-1AE6756E3806}"/>
              </a:ext>
            </a:extLst>
          </p:cNvPr>
          <p:cNvSpPr txBox="1"/>
          <p:nvPr/>
        </p:nvSpPr>
        <p:spPr>
          <a:xfrm>
            <a:off x="29108400" y="23133752"/>
            <a:ext cx="13990864" cy="29546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  <a:spcBef>
                <a:spcPts val="4000"/>
              </a:spcBef>
            </a:pPr>
            <a:r>
              <a:rPr lang="en-US" sz="3000" dirty="0">
                <a:latin typeface="Palatino" pitchFamily="2" charset="77"/>
                <a:ea typeface="Palatino" pitchFamily="2" charset="77"/>
              </a:rPr>
              <a:t>60 words 400 characters.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Iaculis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urnad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volutpat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laoreet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curabitur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gravida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ac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dignissim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convallis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et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tortor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viverra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adipis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cing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at in 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pulvinar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enim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nunc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faucibus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a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pellentesque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sit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amet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porttitor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eget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dolor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morbi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non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arcu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risus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varius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quam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quisque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vitae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congue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rhoncus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aenean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vel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elit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scelerisque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 </a:t>
            </a:r>
            <a:r>
              <a:rPr lang="en-US" sz="3000" dirty="0" err="1">
                <a:latin typeface="Palatino" pitchFamily="2" charset="77"/>
                <a:ea typeface="Palatino" pitchFamily="2" charset="77"/>
              </a:rPr>
              <a:t>mauris</a:t>
            </a:r>
            <a:r>
              <a:rPr lang="en-US" sz="3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825A69C-EB21-9D47-B37F-2F451575E924}"/>
              </a:ext>
            </a:extLst>
          </p:cNvPr>
          <p:cNvGrpSpPr/>
          <p:nvPr/>
        </p:nvGrpSpPr>
        <p:grpSpPr>
          <a:xfrm>
            <a:off x="29108400" y="26528256"/>
            <a:ext cx="13878714" cy="1597832"/>
            <a:chOff x="14895286" y="5633527"/>
            <a:chExt cx="13878714" cy="1597832"/>
          </a:xfrm>
        </p:grpSpPr>
        <p:sp>
          <p:nvSpPr>
            <p:cNvPr id="57" name="Title 1">
              <a:extLst>
                <a:ext uri="{FF2B5EF4-FFF2-40B4-BE49-F238E27FC236}">
                  <a16:creationId xmlns:a16="http://schemas.microsoft.com/office/drawing/2014/main" id="{30C6397F-A5F0-0344-B351-F1EFFD583E7E}"/>
                </a:ext>
              </a:extLst>
            </p:cNvPr>
            <p:cNvSpPr txBox="1">
              <a:spLocks/>
            </p:cNvSpPr>
            <p:nvPr/>
          </p:nvSpPr>
          <p:spPr>
            <a:xfrm>
              <a:off x="14895286" y="6242076"/>
              <a:ext cx="13792200" cy="98928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algn="l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112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400" b="1" dirty="0">
                  <a:solidFill>
                    <a:schemeClr val="accent1">
                      <a:lumMod val="75000"/>
                    </a:schemeClr>
                  </a:solidFill>
                  <a:latin typeface="Palatino" pitchFamily="2" charset="77"/>
                  <a:ea typeface="Palatino" pitchFamily="2" charset="77"/>
                </a:rPr>
                <a:t>Acknowledgments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5C4B307-BEE7-DE4C-858D-0E4A31F7C2AC}"/>
                </a:ext>
              </a:extLst>
            </p:cNvPr>
            <p:cNvCxnSpPr>
              <a:cxnSpLocks/>
            </p:cNvCxnSpPr>
            <p:nvPr/>
          </p:nvCxnSpPr>
          <p:spPr>
            <a:xfrm>
              <a:off x="14986000" y="5633527"/>
              <a:ext cx="13788000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37F1976-7E50-CB48-9E2E-A5298A7FE2CB}"/>
              </a:ext>
            </a:extLst>
          </p:cNvPr>
          <p:cNvCxnSpPr/>
          <p:nvPr/>
        </p:nvCxnSpPr>
        <p:spPr>
          <a:xfrm>
            <a:off x="36289056" y="685800"/>
            <a:ext cx="0" cy="423000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9EE7E84-40B0-C943-BF6B-AD9C8EAE4FC1}"/>
              </a:ext>
            </a:extLst>
          </p:cNvPr>
          <p:cNvCxnSpPr/>
          <p:nvPr/>
        </p:nvCxnSpPr>
        <p:spPr>
          <a:xfrm>
            <a:off x="36048114" y="28229955"/>
            <a:ext cx="0" cy="317806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CA7301F-5908-CA4C-BC7B-BD3A1657417C}"/>
              </a:ext>
            </a:extLst>
          </p:cNvPr>
          <p:cNvSpPr txBox="1"/>
          <p:nvPr/>
        </p:nvSpPr>
        <p:spPr>
          <a:xfrm>
            <a:off x="31515053" y="28532326"/>
            <a:ext cx="4089261" cy="29546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4000"/>
              </a:spcBef>
            </a:pPr>
            <a:r>
              <a:rPr lang="en-US" sz="3000" b="1" dirty="0" err="1">
                <a:latin typeface="Palatino" pitchFamily="2" charset="77"/>
                <a:ea typeface="Palatino" pitchFamily="2" charset="77"/>
              </a:rPr>
              <a:t>Meakins</a:t>
            </a:r>
            <a:r>
              <a:rPr lang="en-US" sz="3000" b="1" dirty="0">
                <a:latin typeface="Palatino" pitchFamily="2" charset="77"/>
                <a:ea typeface="Palatino" pitchFamily="2" charset="77"/>
              </a:rPr>
              <a:t>-Christie Laboratories </a:t>
            </a:r>
            <a:br>
              <a:rPr lang="en-US" sz="3000" b="1" dirty="0">
                <a:latin typeface="Palatino" pitchFamily="2" charset="77"/>
                <a:ea typeface="Palatino" pitchFamily="2" charset="77"/>
              </a:rPr>
            </a:br>
            <a:r>
              <a:rPr lang="en-US" sz="3000" b="1" dirty="0">
                <a:latin typeface="Palatino" pitchFamily="2" charset="77"/>
                <a:ea typeface="Palatino" pitchFamily="2" charset="77"/>
              </a:rPr>
              <a:t>Research Institute of the McGill University Health Centre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051E86F-0143-3946-943C-3F07C0AE9861}"/>
              </a:ext>
            </a:extLst>
          </p:cNvPr>
          <p:cNvSpPr txBox="1"/>
          <p:nvPr/>
        </p:nvSpPr>
        <p:spPr>
          <a:xfrm>
            <a:off x="36359394" y="28515802"/>
            <a:ext cx="6852485" cy="565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4000"/>
              </a:spcBef>
            </a:pPr>
            <a:r>
              <a:rPr lang="en-US" sz="3000" b="1" dirty="0">
                <a:latin typeface="Palatino" pitchFamily="2" charset="77"/>
                <a:ea typeface="Palatino" pitchFamily="2" charset="77"/>
              </a:rPr>
              <a:t>J.T. Costello Memorial Research Fund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94D7703A-008C-EC48-BDC8-A055E25F7A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44144" y="10350648"/>
            <a:ext cx="6564775" cy="5802177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E596770-A665-4642-AA9E-39773573DD62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6357024" y="10333121"/>
            <a:ext cx="6566400" cy="580217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3BFE6CE7-AEE6-AE45-B099-E9EA641A98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89680" y="29399884"/>
            <a:ext cx="6262717" cy="180655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DDE0FF6-6AA5-E54E-902E-4B79C05FB9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56569" y="1326509"/>
            <a:ext cx="5905212" cy="138403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B42EA42-4C1B-3B4F-9649-524848D029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77913" y="22391585"/>
            <a:ext cx="6696000" cy="615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7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8127</TotalTime>
  <Words>855</Words>
  <Application>Microsoft Macintosh PowerPoint</Application>
  <PresentationFormat>Custom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Palatino</vt:lpstr>
      <vt:lpstr>Office Theme</vt:lpstr>
      <vt:lpstr>PowerPoint Presentation</vt:lpstr>
      <vt:lpstr>Please Use Title Case: After the First Word, Articles, Conjunctions, and Prepositions Not More than Five Letters Long Must All Be Lower Case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 4:3 (landscape)</dc:title>
  <dc:creator>Lee-Yan Marquez</dc:creator>
  <cp:lastModifiedBy>Lee-Yan Marquez</cp:lastModifiedBy>
  <cp:revision>20</cp:revision>
  <cp:lastPrinted>2019-06-24T19:00:48Z</cp:lastPrinted>
  <dcterms:created xsi:type="dcterms:W3CDTF">2019-06-24T17:34:47Z</dcterms:created>
  <dcterms:modified xsi:type="dcterms:W3CDTF">2019-07-02T13:00:01Z</dcterms:modified>
</cp:coreProperties>
</file>